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  <p:sldMasterId id="2147483804" r:id="rId2"/>
    <p:sldMasterId id="2147483816" r:id="rId3"/>
    <p:sldMasterId id="2147483828" r:id="rId4"/>
    <p:sldMasterId id="2147483840" r:id="rId5"/>
    <p:sldMasterId id="2147483852" r:id="rId6"/>
    <p:sldMasterId id="2147483876" r:id="rId7"/>
    <p:sldMasterId id="2147483888" r:id="rId8"/>
    <p:sldMasterId id="2147483900" r:id="rId9"/>
    <p:sldMasterId id="2147483912" r:id="rId10"/>
    <p:sldMasterId id="2147483924" r:id="rId11"/>
    <p:sldMasterId id="2147483936" r:id="rId12"/>
    <p:sldMasterId id="2147483948" r:id="rId13"/>
    <p:sldMasterId id="2147483960" r:id="rId14"/>
    <p:sldMasterId id="2147483972" r:id="rId15"/>
  </p:sldMasterIdLst>
  <p:notesMasterIdLst>
    <p:notesMasterId r:id="rId37"/>
  </p:notesMasterIdLst>
  <p:handoutMasterIdLst>
    <p:handoutMasterId r:id="rId38"/>
  </p:handoutMasterIdLst>
  <p:sldIdLst>
    <p:sldId id="490" r:id="rId16"/>
    <p:sldId id="522" r:id="rId17"/>
    <p:sldId id="499" r:id="rId18"/>
    <p:sldId id="507" r:id="rId19"/>
    <p:sldId id="508" r:id="rId20"/>
    <p:sldId id="509" r:id="rId21"/>
    <p:sldId id="510" r:id="rId22"/>
    <p:sldId id="511" r:id="rId23"/>
    <p:sldId id="514" r:id="rId24"/>
    <p:sldId id="515" r:id="rId25"/>
    <p:sldId id="516" r:id="rId26"/>
    <p:sldId id="517" r:id="rId27"/>
    <p:sldId id="518" r:id="rId28"/>
    <p:sldId id="519" r:id="rId29"/>
    <p:sldId id="520" r:id="rId30"/>
    <p:sldId id="521" r:id="rId31"/>
    <p:sldId id="513" r:id="rId32"/>
    <p:sldId id="529" r:id="rId33"/>
    <p:sldId id="525" r:id="rId34"/>
    <p:sldId id="523" r:id="rId35"/>
    <p:sldId id="528" r:id="rId36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E86D0"/>
    <a:srgbClr val="002060"/>
    <a:srgbClr val="FFCCCC"/>
    <a:srgbClr val="81FFBA"/>
    <a:srgbClr val="76A864"/>
    <a:srgbClr val="CDFFE4"/>
    <a:srgbClr val="40AE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90" autoAdjust="0"/>
    <p:restoredTop sz="98046" autoAdjust="0"/>
  </p:normalViewPr>
  <p:slideViewPr>
    <p:cSldViewPr>
      <p:cViewPr>
        <p:scale>
          <a:sx n="100" d="100"/>
          <a:sy n="100" d="100"/>
        </p:scale>
        <p:origin x="-624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885DF-5294-4C98-9D66-CBF8A3186036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92E1951-4B06-491D-9DCA-03F1EF040289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мероприятий, 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CD7BA1B7-ADC5-47B3-8FAE-07B53CFD5B6C}" type="par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1154D40-8467-4E73-88ED-8CF5CC80BBAC}" type="sib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04C45A7E-0715-41E3-A933-606A520A85AA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учреждения.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E60EDBD6-1287-47F4-B9F7-4CF552699FE7}" type="sib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35FC9635-227B-4241-9F06-ECE6502DCD52}" type="par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6C3C8030-C603-416F-85DF-FDD445F8A77F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учреждения.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6512063F-DE77-4210-883E-436544F32489}" type="sib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217A3CB-8E51-4DA2-9426-50509A41A0F3}" type="par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23FCCFA0-EBF3-4334-8CFA-0F2487165065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общественностью,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D5F7C4A0-0DA9-4937-AC47-4A8421579F2F}" type="sib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5A33A45D-3F83-40BB-AAEF-CE004C6AE596}" type="par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872546FD-7A6D-4E60-90AE-04462F1C5FC3}" type="pres">
      <dgm:prSet presAssocID="{285885DF-5294-4C98-9D66-CBF8A31860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4804B-6466-4B12-8FB0-E8C89511BDF5}" type="pres">
      <dgm:prSet presAssocID="{04C45A7E-0715-41E3-A933-606A520A85AA}" presName="boxAndChildren" presStyleCnt="0"/>
      <dgm:spPr/>
    </dgm:pt>
    <dgm:pt modelId="{5CCCD7C8-1BB3-4DE0-A90B-986B621A72B4}" type="pres">
      <dgm:prSet presAssocID="{04C45A7E-0715-41E3-A933-606A520A85AA}" presName="parentTextBox" presStyleLbl="node1" presStyleIdx="0" presStyleCnt="4"/>
      <dgm:spPr/>
      <dgm:t>
        <a:bodyPr/>
        <a:lstStyle/>
        <a:p>
          <a:endParaRPr lang="ru-RU"/>
        </a:p>
      </dgm:t>
    </dgm:pt>
    <dgm:pt modelId="{890E31BB-7F1A-4806-9049-34FBB972970C}" type="pres">
      <dgm:prSet presAssocID="{6512063F-DE77-4210-883E-436544F32489}" presName="sp" presStyleCnt="0"/>
      <dgm:spPr/>
    </dgm:pt>
    <dgm:pt modelId="{BF0202B7-E36D-4081-95F3-A9187896094C}" type="pres">
      <dgm:prSet presAssocID="{6C3C8030-C603-416F-85DF-FDD445F8A77F}" presName="arrowAndChildren" presStyleCnt="0"/>
      <dgm:spPr/>
    </dgm:pt>
    <dgm:pt modelId="{2B5ADFAE-2E10-4076-8AAA-DB63920472BC}" type="pres">
      <dgm:prSet presAssocID="{6C3C8030-C603-416F-85DF-FDD445F8A7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C7E95FD-358A-47C1-BD0E-33B311A96A7C}" type="pres">
      <dgm:prSet presAssocID="{D5F7C4A0-0DA9-4937-AC47-4A8421579F2F}" presName="sp" presStyleCnt="0"/>
      <dgm:spPr/>
    </dgm:pt>
    <dgm:pt modelId="{05451F46-08BE-4C4F-8F22-F0FABF0B6C00}" type="pres">
      <dgm:prSet presAssocID="{23FCCFA0-EBF3-4334-8CFA-0F2487165065}" presName="arrowAndChildren" presStyleCnt="0"/>
      <dgm:spPr/>
    </dgm:pt>
    <dgm:pt modelId="{F5CED100-2769-434D-8BA4-E110EAE6BCEA}" type="pres">
      <dgm:prSet presAssocID="{23FCCFA0-EBF3-4334-8CFA-0F2487165065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F43B2F1A-DA1B-45AA-B2BB-7591508AD977}" type="pres">
      <dgm:prSet presAssocID="{D1154D40-8467-4E73-88ED-8CF5CC80BBAC}" presName="sp" presStyleCnt="0"/>
      <dgm:spPr/>
    </dgm:pt>
    <dgm:pt modelId="{D5A578E9-62BD-442F-87A1-10CC13074CFF}" type="pres">
      <dgm:prSet presAssocID="{B92E1951-4B06-491D-9DCA-03F1EF040289}" presName="arrowAndChildren" presStyleCnt="0"/>
      <dgm:spPr/>
    </dgm:pt>
    <dgm:pt modelId="{6E231F94-A854-4C8A-8849-2A39FA6DA860}" type="pres">
      <dgm:prSet presAssocID="{B92E1951-4B06-491D-9DCA-03F1EF040289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1CC6197C-866F-4C4C-8862-9A1E17CE807C}" type="presOf" srcId="{23FCCFA0-EBF3-4334-8CFA-0F2487165065}" destId="{F5CED100-2769-434D-8BA4-E110EAE6BCEA}" srcOrd="0" destOrd="0" presId="urn:microsoft.com/office/officeart/2005/8/layout/process4"/>
    <dgm:cxn modelId="{C1F25A76-468B-4B61-9500-19582CD97437}" srcId="{285885DF-5294-4C98-9D66-CBF8A3186036}" destId="{6C3C8030-C603-416F-85DF-FDD445F8A77F}" srcOrd="2" destOrd="0" parTransId="{D217A3CB-8E51-4DA2-9426-50509A41A0F3}" sibTransId="{6512063F-DE77-4210-883E-436544F32489}"/>
    <dgm:cxn modelId="{97A88725-BB8D-4FCE-B144-104CC0BAE19E}" type="presOf" srcId="{6C3C8030-C603-416F-85DF-FDD445F8A77F}" destId="{2B5ADFAE-2E10-4076-8AAA-DB63920472BC}" srcOrd="0" destOrd="0" presId="urn:microsoft.com/office/officeart/2005/8/layout/process4"/>
    <dgm:cxn modelId="{D8BE0D98-1618-4832-B645-AA5F2A403640}" srcId="{285885DF-5294-4C98-9D66-CBF8A3186036}" destId="{23FCCFA0-EBF3-4334-8CFA-0F2487165065}" srcOrd="1" destOrd="0" parTransId="{5A33A45D-3F83-40BB-AAEF-CE004C6AE596}" sibTransId="{D5F7C4A0-0DA9-4937-AC47-4A8421579F2F}"/>
    <dgm:cxn modelId="{0608A98B-7CCF-48B7-995E-AAD92EE0E054}" srcId="{285885DF-5294-4C98-9D66-CBF8A3186036}" destId="{B92E1951-4B06-491D-9DCA-03F1EF040289}" srcOrd="0" destOrd="0" parTransId="{CD7BA1B7-ADC5-47B3-8FAE-07B53CFD5B6C}" sibTransId="{D1154D40-8467-4E73-88ED-8CF5CC80BBAC}"/>
    <dgm:cxn modelId="{35678480-5D63-4F15-976E-B08127D1F4E7}" type="presOf" srcId="{B92E1951-4B06-491D-9DCA-03F1EF040289}" destId="{6E231F94-A854-4C8A-8849-2A39FA6DA860}" srcOrd="0" destOrd="0" presId="urn:microsoft.com/office/officeart/2005/8/layout/process4"/>
    <dgm:cxn modelId="{B0F457A0-605B-4127-9019-3CC871F7D7E7}" type="presOf" srcId="{285885DF-5294-4C98-9D66-CBF8A3186036}" destId="{872546FD-7A6D-4E60-90AE-04462F1C5FC3}" srcOrd="0" destOrd="0" presId="urn:microsoft.com/office/officeart/2005/8/layout/process4"/>
    <dgm:cxn modelId="{97745F3B-F082-4C0A-B16F-E9F76CC8B13C}" srcId="{285885DF-5294-4C98-9D66-CBF8A3186036}" destId="{04C45A7E-0715-41E3-A933-606A520A85AA}" srcOrd="3" destOrd="0" parTransId="{35FC9635-227B-4241-9F06-ECE6502DCD52}" sibTransId="{E60EDBD6-1287-47F4-B9F7-4CF552699FE7}"/>
    <dgm:cxn modelId="{41C04187-FF00-49C5-9457-1D63AE0464C8}" type="presOf" srcId="{04C45A7E-0715-41E3-A933-606A520A85AA}" destId="{5CCCD7C8-1BB3-4DE0-A90B-986B621A72B4}" srcOrd="0" destOrd="0" presId="urn:microsoft.com/office/officeart/2005/8/layout/process4"/>
    <dgm:cxn modelId="{B858A8F5-2C5F-4B3E-A8F9-9ABBB0E13890}" type="presParOf" srcId="{872546FD-7A6D-4E60-90AE-04462F1C5FC3}" destId="{E2D4804B-6466-4B12-8FB0-E8C89511BDF5}" srcOrd="0" destOrd="0" presId="urn:microsoft.com/office/officeart/2005/8/layout/process4"/>
    <dgm:cxn modelId="{73DDEEA4-7B6D-4961-B007-5DD327C40C20}" type="presParOf" srcId="{E2D4804B-6466-4B12-8FB0-E8C89511BDF5}" destId="{5CCCD7C8-1BB3-4DE0-A90B-986B621A72B4}" srcOrd="0" destOrd="0" presId="urn:microsoft.com/office/officeart/2005/8/layout/process4"/>
    <dgm:cxn modelId="{B2FAE185-BC18-4339-B67F-20E34B21B3A0}" type="presParOf" srcId="{872546FD-7A6D-4E60-90AE-04462F1C5FC3}" destId="{890E31BB-7F1A-4806-9049-34FBB972970C}" srcOrd="1" destOrd="0" presId="urn:microsoft.com/office/officeart/2005/8/layout/process4"/>
    <dgm:cxn modelId="{9DF78C40-5626-405D-950F-B47002A44F7D}" type="presParOf" srcId="{872546FD-7A6D-4E60-90AE-04462F1C5FC3}" destId="{BF0202B7-E36D-4081-95F3-A9187896094C}" srcOrd="2" destOrd="0" presId="urn:microsoft.com/office/officeart/2005/8/layout/process4"/>
    <dgm:cxn modelId="{C038644A-42BD-4FB5-99C9-76895B97F828}" type="presParOf" srcId="{BF0202B7-E36D-4081-95F3-A9187896094C}" destId="{2B5ADFAE-2E10-4076-8AAA-DB63920472BC}" srcOrd="0" destOrd="0" presId="urn:microsoft.com/office/officeart/2005/8/layout/process4"/>
    <dgm:cxn modelId="{885801B8-31B4-4DAA-BEEA-3C593BBBAF51}" type="presParOf" srcId="{872546FD-7A6D-4E60-90AE-04462F1C5FC3}" destId="{0C7E95FD-358A-47C1-BD0E-33B311A96A7C}" srcOrd="3" destOrd="0" presId="urn:microsoft.com/office/officeart/2005/8/layout/process4"/>
    <dgm:cxn modelId="{DE20CEC9-A7B4-42AD-AD6E-1D3940DE3C49}" type="presParOf" srcId="{872546FD-7A6D-4E60-90AE-04462F1C5FC3}" destId="{05451F46-08BE-4C4F-8F22-F0FABF0B6C00}" srcOrd="4" destOrd="0" presId="urn:microsoft.com/office/officeart/2005/8/layout/process4"/>
    <dgm:cxn modelId="{5C2EE469-B692-485A-A791-F0660F7712FF}" type="presParOf" srcId="{05451F46-08BE-4C4F-8F22-F0FABF0B6C00}" destId="{F5CED100-2769-434D-8BA4-E110EAE6BCEA}" srcOrd="0" destOrd="0" presId="urn:microsoft.com/office/officeart/2005/8/layout/process4"/>
    <dgm:cxn modelId="{171DB927-66EB-4C31-BBA7-A36F90D2C663}" type="presParOf" srcId="{872546FD-7A6D-4E60-90AE-04462F1C5FC3}" destId="{F43B2F1A-DA1B-45AA-B2BB-7591508AD977}" srcOrd="5" destOrd="0" presId="urn:microsoft.com/office/officeart/2005/8/layout/process4"/>
    <dgm:cxn modelId="{09FDDA4C-CE48-42D5-8A3D-AAAEB7896CA3}" type="presParOf" srcId="{872546FD-7A6D-4E60-90AE-04462F1C5FC3}" destId="{D5A578E9-62BD-442F-87A1-10CC13074CFF}" srcOrd="6" destOrd="0" presId="urn:microsoft.com/office/officeart/2005/8/layout/process4"/>
    <dgm:cxn modelId="{5FABBD22-2CB0-48C4-9C9D-63F385B68333}" type="presParOf" srcId="{D5A578E9-62BD-442F-87A1-10CC13074CFF}" destId="{6E231F94-A854-4C8A-8849-2A39FA6DA86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6BF412-EB4A-4751-B283-B3D7C7F7BD93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8430F75-5DE5-41B7-8CAC-D1486D82CAA9}">
      <dgm:prSet/>
      <dgm:spPr>
        <a:noFill/>
      </dgm:spPr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dirty="0" smtClean="0">
              <a:solidFill>
                <a:srgbClr val="C00000"/>
              </a:solidFill>
            </a:rPr>
            <a:t>:</a:t>
          </a:r>
          <a:endParaRPr lang="ru-RU" dirty="0">
            <a:solidFill>
              <a:srgbClr val="C00000"/>
            </a:solidFill>
          </a:endParaRPr>
        </a:p>
      </dgm:t>
    </dgm:pt>
    <dgm:pt modelId="{26FEC773-731F-4305-B301-F39D730F428D}" type="parTrans" cxnId="{C8B4118A-821E-4E33-9D81-B61F3FF87B60}">
      <dgm:prSet/>
      <dgm:spPr/>
      <dgm:t>
        <a:bodyPr/>
        <a:lstStyle/>
        <a:p>
          <a:endParaRPr lang="ru-RU"/>
        </a:p>
      </dgm:t>
    </dgm:pt>
    <dgm:pt modelId="{3DC1DC1F-9033-485B-969B-12551DE5873E}" type="sibTrans" cxnId="{C8B4118A-821E-4E33-9D81-B61F3FF87B60}">
      <dgm:prSet/>
      <dgm:spPr/>
      <dgm:t>
        <a:bodyPr/>
        <a:lstStyle/>
        <a:p>
          <a:endParaRPr lang="ru-RU"/>
        </a:p>
      </dgm:t>
    </dgm:pt>
    <dgm:pt modelId="{3F1996AA-F4FE-411C-958D-C874C03CDADE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он-</a:t>
          </a:r>
          <a:r>
            <a:rPr lang="ru-RU" sz="2000" dirty="0" err="1" smtClean="0">
              <a:solidFill>
                <a:srgbClr val="002060"/>
              </a:solidFill>
            </a:rPr>
            <a:t>лайн</a:t>
          </a:r>
          <a:r>
            <a:rPr lang="ru-RU" sz="20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247E7DD-0C64-4F5E-9B98-245A0613CB48}" type="parTrans" cxnId="{F10C85FD-0064-4B87-BF3D-FC27807C4C55}">
      <dgm:prSet/>
      <dgm:spPr/>
      <dgm:t>
        <a:bodyPr/>
        <a:lstStyle/>
        <a:p>
          <a:endParaRPr lang="ru-RU"/>
        </a:p>
      </dgm:t>
    </dgm:pt>
    <dgm:pt modelId="{DF68E0C1-21C6-406B-A999-1B353FDBC096}" type="sibTrans" cxnId="{F10C85FD-0064-4B87-BF3D-FC27807C4C55}">
      <dgm:prSet/>
      <dgm:spPr/>
      <dgm:t>
        <a:bodyPr/>
        <a:lstStyle/>
        <a:p>
          <a:endParaRPr lang="ru-RU"/>
        </a:p>
      </dgm:t>
    </dgm:pt>
    <dgm:pt modelId="{C242D245-FDAA-40A4-8D90-DE2ACED3543B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23721A58-8AF0-46F0-8B95-BDD7714A1347}" type="parTrans" cxnId="{F5F58FB7-2714-4F2C-8D1E-75B7F0842560}">
      <dgm:prSet/>
      <dgm:spPr/>
      <dgm:t>
        <a:bodyPr/>
        <a:lstStyle/>
        <a:p>
          <a:endParaRPr lang="ru-RU"/>
        </a:p>
      </dgm:t>
    </dgm:pt>
    <dgm:pt modelId="{B1B9F7BB-F19C-4B81-9C16-3FCADD5BD3F8}" type="sibTrans" cxnId="{F5F58FB7-2714-4F2C-8D1E-75B7F0842560}">
      <dgm:prSet/>
      <dgm:spPr/>
      <dgm:t>
        <a:bodyPr/>
        <a:lstStyle/>
        <a:p>
          <a:endParaRPr lang="ru-RU"/>
        </a:p>
      </dgm:t>
    </dgm:pt>
    <dgm:pt modelId="{70E003CA-BCA4-481E-BA15-9A2531A4C69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D5A26AE-7DD7-4137-8E0F-F488B456F11B}" type="parTrans" cxnId="{DE9AAF97-9534-4F66-9DA9-E7CB88877C16}">
      <dgm:prSet/>
      <dgm:spPr/>
      <dgm:t>
        <a:bodyPr/>
        <a:lstStyle/>
        <a:p>
          <a:endParaRPr lang="ru-RU"/>
        </a:p>
      </dgm:t>
    </dgm:pt>
    <dgm:pt modelId="{90F08E8D-5F06-45BB-8E5D-4FDE19E3BC9F}" type="sibTrans" cxnId="{DE9AAF97-9534-4F66-9DA9-E7CB88877C16}">
      <dgm:prSet/>
      <dgm:spPr/>
      <dgm:t>
        <a:bodyPr/>
        <a:lstStyle/>
        <a:p>
          <a:endParaRPr lang="ru-RU"/>
        </a:p>
      </dgm:t>
    </dgm:pt>
    <dgm:pt modelId="{06984F9C-F4C1-4618-A6A8-E3763EE4636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dirty="0">
            <a:solidFill>
              <a:srgbClr val="002060"/>
            </a:solidFill>
          </a:endParaRPr>
        </a:p>
      </dgm:t>
    </dgm:pt>
    <dgm:pt modelId="{18FAD846-12EB-4CAB-9050-54C7ABE7FED7}" type="parTrans" cxnId="{0F78838E-40A5-4F46-B329-693B6BBD0488}">
      <dgm:prSet/>
      <dgm:spPr/>
      <dgm:t>
        <a:bodyPr/>
        <a:lstStyle/>
        <a:p>
          <a:endParaRPr lang="ru-RU"/>
        </a:p>
      </dgm:t>
    </dgm:pt>
    <dgm:pt modelId="{0AB58C7F-ADBD-4A3E-8E01-F6F39F02101D}" type="sibTrans" cxnId="{0F78838E-40A5-4F46-B329-693B6BBD0488}">
      <dgm:prSet/>
      <dgm:spPr/>
      <dgm:t>
        <a:bodyPr/>
        <a:lstStyle/>
        <a:p>
          <a:endParaRPr lang="ru-RU"/>
        </a:p>
      </dgm:t>
    </dgm:pt>
    <dgm:pt modelId="{5B386D80-EA21-454B-BFBC-2D569E43F415}">
      <dgm:prSet custT="1"/>
      <dgm:spPr/>
      <dgm:t>
        <a:bodyPr/>
        <a:lstStyle/>
        <a:p>
          <a:pPr rtl="0"/>
          <a:r>
            <a:rPr lang="ru-RU" sz="2400" dirty="0" smtClean="0">
              <a:solidFill>
                <a:srgbClr val="FF0000"/>
              </a:solidFill>
            </a:rPr>
            <a:t>УЧИТЕЛЯМ собирать наличные деньги собирать-ЗАПРЕЩЕНО</a:t>
          </a:r>
          <a:endParaRPr lang="ru-RU" sz="2400" dirty="0">
            <a:solidFill>
              <a:srgbClr val="002060"/>
            </a:solidFill>
          </a:endParaRPr>
        </a:p>
      </dgm:t>
    </dgm:pt>
    <dgm:pt modelId="{CCC048BC-DB8A-44FE-A1A8-732D0B445815}" type="parTrans" cxnId="{1A6C0199-745E-4563-AE4A-4CE79FF41978}">
      <dgm:prSet/>
      <dgm:spPr/>
      <dgm:t>
        <a:bodyPr/>
        <a:lstStyle/>
        <a:p>
          <a:endParaRPr lang="ru-RU"/>
        </a:p>
      </dgm:t>
    </dgm:pt>
    <dgm:pt modelId="{071B7B0A-CDF1-4208-BCDB-919810DA4754}" type="sibTrans" cxnId="{1A6C0199-745E-4563-AE4A-4CE79FF41978}">
      <dgm:prSet/>
      <dgm:spPr/>
      <dgm:t>
        <a:bodyPr/>
        <a:lstStyle/>
        <a:p>
          <a:endParaRPr lang="ru-RU"/>
        </a:p>
      </dgm:t>
    </dgm:pt>
    <dgm:pt modelId="{7C11CF2A-A422-4028-B040-81C6D9D5883E}">
      <dgm:prSet custT="1"/>
      <dgm:spPr/>
      <dgm:t>
        <a:bodyPr/>
        <a:lstStyle/>
        <a:p>
          <a:pPr rtl="0"/>
          <a:endParaRPr lang="ru-RU" sz="2400" dirty="0">
            <a:solidFill>
              <a:srgbClr val="002060"/>
            </a:solidFill>
          </a:endParaRPr>
        </a:p>
      </dgm:t>
    </dgm:pt>
    <dgm:pt modelId="{3897F182-274C-4FC2-9284-8AF158E298FE}" type="parTrans" cxnId="{29492ED4-740E-4D16-86CA-B471EE3A2B30}">
      <dgm:prSet/>
      <dgm:spPr/>
      <dgm:t>
        <a:bodyPr/>
        <a:lstStyle/>
        <a:p>
          <a:endParaRPr lang="ru-RU"/>
        </a:p>
      </dgm:t>
    </dgm:pt>
    <dgm:pt modelId="{731CEEF9-B033-4B37-975D-B38285D1BA85}" type="sibTrans" cxnId="{29492ED4-740E-4D16-86CA-B471EE3A2B30}">
      <dgm:prSet/>
      <dgm:spPr/>
      <dgm:t>
        <a:bodyPr/>
        <a:lstStyle/>
        <a:p>
          <a:endParaRPr lang="ru-RU"/>
        </a:p>
      </dgm:t>
    </dgm:pt>
    <dgm:pt modelId="{FA4BF7DC-7C0D-40C8-B360-6ECE48178328}" type="pres">
      <dgm:prSet presAssocID="{9A6BF412-EB4A-4751-B283-B3D7C7F7BD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DD069-9679-4F7E-98FA-4C890ADA1B0E}" type="pres">
      <dgm:prSet presAssocID="{C8430F75-5DE5-41B7-8CAC-D1486D82CAA9}" presName="composite" presStyleCnt="0"/>
      <dgm:spPr/>
    </dgm:pt>
    <dgm:pt modelId="{5D3E6C9F-A94B-464C-A70A-31039B25AA2C}" type="pres">
      <dgm:prSet presAssocID="{C8430F75-5DE5-41B7-8CAC-D1486D82CAA9}" presName="parentText" presStyleLbl="alignNode1" presStyleIdx="0" presStyleCnt="1" custScaleX="78052" custScaleY="134295" custLinFactNeighborX="-36299" custLinFactNeighborY="-9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72F6B-E455-4C0F-B2C4-20E2DE79FB4A}" type="pres">
      <dgm:prSet presAssocID="{C8430F75-5DE5-41B7-8CAC-D1486D82CAA9}" presName="descendantText" presStyleLbl="alignAcc1" presStyleIdx="0" presStyleCnt="1" custScaleX="106361" custScaleY="237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47A1F7-ECD6-44FB-98D3-CBDCE50FBC5D}" type="presOf" srcId="{C8430F75-5DE5-41B7-8CAC-D1486D82CAA9}" destId="{5D3E6C9F-A94B-464C-A70A-31039B25AA2C}" srcOrd="0" destOrd="0" presId="urn:microsoft.com/office/officeart/2005/8/layout/chevron2"/>
    <dgm:cxn modelId="{F5F58FB7-2714-4F2C-8D1E-75B7F0842560}" srcId="{C8430F75-5DE5-41B7-8CAC-D1486D82CAA9}" destId="{C242D245-FDAA-40A4-8D90-DE2ACED3543B}" srcOrd="1" destOrd="0" parTransId="{23721A58-8AF0-46F0-8B95-BDD7714A1347}" sibTransId="{B1B9F7BB-F19C-4B81-9C16-3FCADD5BD3F8}"/>
    <dgm:cxn modelId="{EC224B5B-847A-4D71-9E91-5D86F24CFD7D}" type="presOf" srcId="{06984F9C-F4C1-4618-A6A8-E3763EE46365}" destId="{11E72F6B-E455-4C0F-B2C4-20E2DE79FB4A}" srcOrd="0" destOrd="3" presId="urn:microsoft.com/office/officeart/2005/8/layout/chevron2"/>
    <dgm:cxn modelId="{DE9AAF97-9534-4F66-9DA9-E7CB88877C16}" srcId="{C8430F75-5DE5-41B7-8CAC-D1486D82CAA9}" destId="{70E003CA-BCA4-481E-BA15-9A2531A4C695}" srcOrd="2" destOrd="0" parTransId="{7D5A26AE-7DD7-4137-8E0F-F488B456F11B}" sibTransId="{90F08E8D-5F06-45BB-8E5D-4FDE19E3BC9F}"/>
    <dgm:cxn modelId="{32CFC5FA-5178-4A1E-9CA3-EA4FCD65B8D4}" type="presOf" srcId="{C242D245-FDAA-40A4-8D90-DE2ACED3543B}" destId="{11E72F6B-E455-4C0F-B2C4-20E2DE79FB4A}" srcOrd="0" destOrd="1" presId="urn:microsoft.com/office/officeart/2005/8/layout/chevron2"/>
    <dgm:cxn modelId="{F3A296A4-C2A3-44CD-962A-662B2F595046}" type="presOf" srcId="{9A6BF412-EB4A-4751-B283-B3D7C7F7BD93}" destId="{FA4BF7DC-7C0D-40C8-B360-6ECE48178328}" srcOrd="0" destOrd="0" presId="urn:microsoft.com/office/officeart/2005/8/layout/chevron2"/>
    <dgm:cxn modelId="{C8B4118A-821E-4E33-9D81-B61F3FF87B60}" srcId="{9A6BF412-EB4A-4751-B283-B3D7C7F7BD93}" destId="{C8430F75-5DE5-41B7-8CAC-D1486D82CAA9}" srcOrd="0" destOrd="0" parTransId="{26FEC773-731F-4305-B301-F39D730F428D}" sibTransId="{3DC1DC1F-9033-485B-969B-12551DE5873E}"/>
    <dgm:cxn modelId="{1A6C0199-745E-4563-AE4A-4CE79FF41978}" srcId="{C8430F75-5DE5-41B7-8CAC-D1486D82CAA9}" destId="{5B386D80-EA21-454B-BFBC-2D569E43F415}" srcOrd="5" destOrd="0" parTransId="{CCC048BC-DB8A-44FE-A1A8-732D0B445815}" sibTransId="{071B7B0A-CDF1-4208-BCDB-919810DA4754}"/>
    <dgm:cxn modelId="{E4C02083-D16F-4DC9-A9EB-F4D167097366}" type="presOf" srcId="{3F1996AA-F4FE-411C-958D-C874C03CDADE}" destId="{11E72F6B-E455-4C0F-B2C4-20E2DE79FB4A}" srcOrd="0" destOrd="0" presId="urn:microsoft.com/office/officeart/2005/8/layout/chevron2"/>
    <dgm:cxn modelId="{6BFFE846-936E-403A-A0DD-E98B8EA86D64}" type="presOf" srcId="{7C11CF2A-A422-4028-B040-81C6D9D5883E}" destId="{11E72F6B-E455-4C0F-B2C4-20E2DE79FB4A}" srcOrd="0" destOrd="4" presId="urn:microsoft.com/office/officeart/2005/8/layout/chevron2"/>
    <dgm:cxn modelId="{24D80BF2-E17E-4EAF-84AC-EA3581DD2543}" type="presOf" srcId="{70E003CA-BCA4-481E-BA15-9A2531A4C695}" destId="{11E72F6B-E455-4C0F-B2C4-20E2DE79FB4A}" srcOrd="0" destOrd="2" presId="urn:microsoft.com/office/officeart/2005/8/layout/chevron2"/>
    <dgm:cxn modelId="{0F78838E-40A5-4F46-B329-693B6BBD0488}" srcId="{C8430F75-5DE5-41B7-8CAC-D1486D82CAA9}" destId="{06984F9C-F4C1-4618-A6A8-E3763EE46365}" srcOrd="3" destOrd="0" parTransId="{18FAD846-12EB-4CAB-9050-54C7ABE7FED7}" sibTransId="{0AB58C7F-ADBD-4A3E-8E01-F6F39F02101D}"/>
    <dgm:cxn modelId="{29492ED4-740E-4D16-86CA-B471EE3A2B30}" srcId="{C8430F75-5DE5-41B7-8CAC-D1486D82CAA9}" destId="{7C11CF2A-A422-4028-B040-81C6D9D5883E}" srcOrd="4" destOrd="0" parTransId="{3897F182-274C-4FC2-9284-8AF158E298FE}" sibTransId="{731CEEF9-B033-4B37-975D-B38285D1BA85}"/>
    <dgm:cxn modelId="{1896EF88-E547-4782-B95F-13CA93CFF1EC}" type="presOf" srcId="{5B386D80-EA21-454B-BFBC-2D569E43F415}" destId="{11E72F6B-E455-4C0F-B2C4-20E2DE79FB4A}" srcOrd="0" destOrd="5" presId="urn:microsoft.com/office/officeart/2005/8/layout/chevron2"/>
    <dgm:cxn modelId="{F10C85FD-0064-4B87-BF3D-FC27807C4C55}" srcId="{C8430F75-5DE5-41B7-8CAC-D1486D82CAA9}" destId="{3F1996AA-F4FE-411C-958D-C874C03CDADE}" srcOrd="0" destOrd="0" parTransId="{7247E7DD-0C64-4F5E-9B98-245A0613CB48}" sibTransId="{DF68E0C1-21C6-406B-A999-1B353FDBC096}"/>
    <dgm:cxn modelId="{E5297ACE-673A-4091-A461-CCC97ECCDF19}" type="presParOf" srcId="{FA4BF7DC-7C0D-40C8-B360-6ECE48178328}" destId="{C7EDD069-9679-4F7E-98FA-4C890ADA1B0E}" srcOrd="0" destOrd="0" presId="urn:microsoft.com/office/officeart/2005/8/layout/chevron2"/>
    <dgm:cxn modelId="{2ED92A40-209E-4398-8925-60851ECF9F49}" type="presParOf" srcId="{C7EDD069-9679-4F7E-98FA-4C890ADA1B0E}" destId="{5D3E6C9F-A94B-464C-A70A-31039B25AA2C}" srcOrd="0" destOrd="0" presId="urn:microsoft.com/office/officeart/2005/8/layout/chevron2"/>
    <dgm:cxn modelId="{05C32308-02CA-4E4B-B543-53B22773683F}" type="presParOf" srcId="{C7EDD069-9679-4F7E-98FA-4C890ADA1B0E}" destId="{11E72F6B-E455-4C0F-B2C4-20E2DE79FB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CD7C8-1BB3-4DE0-A90B-986B621A72B4}">
      <dsp:nvSpPr>
        <dsp:cNvPr id="0" name=""/>
        <dsp:cNvSpPr/>
      </dsp:nvSpPr>
      <dsp:spPr>
        <a:xfrm>
          <a:off x="0" y="3765212"/>
          <a:ext cx="8365311" cy="8237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учреждения.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>
        <a:off x="0" y="3765212"/>
        <a:ext cx="8365311" cy="823736"/>
      </dsp:txXfrm>
    </dsp:sp>
    <dsp:sp modelId="{2B5ADFAE-2E10-4076-8AAA-DB63920472BC}">
      <dsp:nvSpPr>
        <dsp:cNvPr id="0" name=""/>
        <dsp:cNvSpPr/>
      </dsp:nvSpPr>
      <dsp:spPr>
        <a:xfrm rot="10800000">
          <a:off x="0" y="251066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учреждения.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2510661"/>
        <a:ext cx="8365311" cy="823198"/>
      </dsp:txXfrm>
    </dsp:sp>
    <dsp:sp modelId="{F5CED100-2769-434D-8BA4-E110EAE6BCEA}">
      <dsp:nvSpPr>
        <dsp:cNvPr id="0" name=""/>
        <dsp:cNvSpPr/>
      </dsp:nvSpPr>
      <dsp:spPr>
        <a:xfrm rot="10800000">
          <a:off x="0" y="125611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общественностью,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256111"/>
        <a:ext cx="8365311" cy="823198"/>
      </dsp:txXfrm>
    </dsp:sp>
    <dsp:sp modelId="{6E231F94-A854-4C8A-8849-2A39FA6DA860}">
      <dsp:nvSpPr>
        <dsp:cNvPr id="0" name=""/>
        <dsp:cNvSpPr/>
      </dsp:nvSpPr>
      <dsp:spPr>
        <a:xfrm rot="10800000">
          <a:off x="0" y="1560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мероприятий, 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560"/>
        <a:ext cx="8365311" cy="823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E6C9F-A94B-464C-A70A-31039B25AA2C}">
      <dsp:nvSpPr>
        <dsp:cNvPr id="0" name=""/>
        <dsp:cNvSpPr/>
      </dsp:nvSpPr>
      <dsp:spPr>
        <a:xfrm rot="5400000">
          <a:off x="-1073453" y="1740411"/>
          <a:ext cx="3198628" cy="619678"/>
        </a:xfrm>
        <a:prstGeom prst="chevron">
          <a:avLst/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sz="1000" kern="1200" dirty="0" smtClean="0">
              <a:solidFill>
                <a:srgbClr val="C00000"/>
              </a:solidFill>
            </a:rPr>
            <a:t>:</a:t>
          </a:r>
          <a:endParaRPr lang="ru-RU" sz="1000" kern="1200" dirty="0">
            <a:solidFill>
              <a:srgbClr val="C00000"/>
            </a:solidFill>
          </a:endParaRPr>
        </a:p>
      </dsp:txBody>
      <dsp:txXfrm rot="-5400000">
        <a:off x="216022" y="760775"/>
        <a:ext cx="619678" cy="2578950"/>
      </dsp:txXfrm>
    </dsp:sp>
    <dsp:sp modelId="{11E72F6B-E455-4C0F-B2C4-20E2DE79FB4A}">
      <dsp:nvSpPr>
        <dsp:cNvPr id="0" name=""/>
        <dsp:cNvSpPr/>
      </dsp:nvSpPr>
      <dsp:spPr>
        <a:xfrm rot="5400000">
          <a:off x="2006219" y="-1287249"/>
          <a:ext cx="5311185" cy="75259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он-</a:t>
          </a:r>
          <a:r>
            <a:rPr lang="ru-RU" sz="2000" kern="1200" dirty="0" err="1" smtClean="0">
              <a:solidFill>
                <a:srgbClr val="002060"/>
              </a:solidFill>
            </a:rPr>
            <a:t>лайн</a:t>
          </a:r>
          <a:r>
            <a:rPr lang="ru-RU" sz="2000" kern="12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kern="1200" dirty="0">
            <a:solidFill>
              <a:srgbClr val="00206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solidFill>
              <a:srgbClr val="002060"/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FF0000"/>
              </a:solidFill>
            </a:rPr>
            <a:t>УЧИТЕЛЯМ собирать наличные деньги собирать-ЗАПРЕЩЕНО</a:t>
          </a:r>
          <a:endParaRPr lang="ru-RU" sz="2400" kern="1200" dirty="0">
            <a:solidFill>
              <a:srgbClr val="002060"/>
            </a:solidFill>
          </a:endParaRPr>
        </a:p>
      </dsp:txBody>
      <dsp:txXfrm rot="-5400000">
        <a:off x="898843" y="79399"/>
        <a:ext cx="7266667" cy="4792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9"/>
            <a:ext cx="5388610" cy="4441269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2" y="9373348"/>
            <a:ext cx="2918049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10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69599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4674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5633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4488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2050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024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268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05280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697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8335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961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98762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57579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4740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9398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5829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90706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176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1352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6403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8336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2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185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2158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4426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2989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48808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8866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9402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2612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0847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60579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896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0608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56246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64607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03526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441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73846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99488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6855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4341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9331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411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319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4442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1711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9918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28017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8432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08051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04236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993876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17044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694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021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2463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809212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3038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66694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47535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19917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1186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44962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326104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382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7217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93535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29800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32098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863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00232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0446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013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460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47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619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8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248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1798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70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89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2242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508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5529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538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4624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0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92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38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68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495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6896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36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793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243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545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0259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59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541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940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406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315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078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7356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12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16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69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20560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35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5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0060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504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247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35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772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478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64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389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81534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409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133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06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9897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3769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71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46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9697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1693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030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35229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6338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2160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76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47051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6227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8862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434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7687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7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0857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5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9657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8071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03235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5895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14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9032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86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5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324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4322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3273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358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873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2824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74417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053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549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1230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81570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5449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92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9564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21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24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120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24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98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23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1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75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00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257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7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12.10.2016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1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5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obrnadzor.tatarstan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87774" cy="5092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69" t="-25317" r="3548" b="-12150"/>
          <a:stretch/>
        </p:blipFill>
        <p:spPr>
          <a:xfrm>
            <a:off x="0" y="583283"/>
            <a:ext cx="9144000" cy="611021"/>
          </a:xfrm>
          <a:prstGeom prst="rect">
            <a:avLst/>
          </a:prstGeom>
        </p:spPr>
      </p:pic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7543"/>
            <a:ext cx="1368152" cy="123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1995761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110085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 принятых мерах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по </a:t>
            </a:r>
            <a:r>
              <a:rPr lang="ru-RU" sz="2800" b="1" dirty="0"/>
              <a:t>итогам рассмотрения обращений граждан коррупционной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41445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27534"/>
            <a:ext cx="80648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Министерство предлагает </a:t>
            </a:r>
            <a:r>
              <a:rPr lang="ru-RU" sz="2800" dirty="0">
                <a:solidFill>
                  <a:srgbClr val="C00000"/>
                </a:solidFill>
              </a:rPr>
              <a:t>примерный перечень мероприятий</a:t>
            </a:r>
            <a:r>
              <a:rPr lang="ru-RU" sz="2800" dirty="0">
                <a:solidFill>
                  <a:srgbClr val="002060"/>
                </a:solidFill>
              </a:rPr>
              <a:t>, рекомендуемых для посещения в рамках учебно-воспитательного процесса.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Справочная информация </a:t>
            </a:r>
            <a:r>
              <a:rPr lang="ru-RU" sz="2800" dirty="0">
                <a:solidFill>
                  <a:srgbClr val="002060"/>
                </a:solidFill>
              </a:rPr>
              <a:t>об учреждениях культуры их репертуаре </a:t>
            </a:r>
            <a:r>
              <a:rPr lang="ru-RU" sz="2800" dirty="0" smtClean="0">
                <a:solidFill>
                  <a:srgbClr val="002060"/>
                </a:solidFill>
              </a:rPr>
              <a:t>представлена</a:t>
            </a:r>
            <a:r>
              <a:rPr lang="ru-RU" sz="2800" smtClean="0">
                <a:solidFill>
                  <a:srgbClr val="002060"/>
                </a:solidFill>
              </a:rPr>
              <a:t>. 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Письмо МО и НРТ  от 17.09.2015 №20614</a:t>
            </a:r>
          </a:p>
        </p:txBody>
      </p:sp>
    </p:spTree>
    <p:extLst>
      <p:ext uri="{BB962C8B-B14F-4D97-AF65-F5344CB8AC3E}">
        <p14:creationId xmlns:p14="http://schemas.microsoft.com/office/powerpoint/2010/main" xmlns="" val="14324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30150634"/>
              </p:ext>
            </p:extLst>
          </p:nvPr>
        </p:nvGraphicFramePr>
        <p:xfrm>
          <a:off x="599199" y="303522"/>
          <a:ext cx="8365311" cy="459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6560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584343919"/>
              </p:ext>
            </p:extLst>
          </p:nvPr>
        </p:nvGraphicFramePr>
        <p:xfrm>
          <a:off x="107504" y="104601"/>
          <a:ext cx="8928992" cy="495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7082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346" y="113399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!!!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sz="2000" b="1" dirty="0">
                <a:solidFill>
                  <a:srgbClr val="C00000"/>
                </a:solidFill>
              </a:rPr>
              <a:t>организация по возможности обеспечивает выезд участников на культурно-массовые </a:t>
            </a:r>
            <a:r>
              <a:rPr lang="ru-RU" sz="2000" b="1" dirty="0" smtClean="0">
                <a:solidFill>
                  <a:srgbClr val="C00000"/>
                </a:solidFill>
              </a:rPr>
              <a:t>мероприятия</a:t>
            </a: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документы, регламентирующие </a:t>
            </a:r>
            <a:r>
              <a:rPr lang="ru-RU" sz="1600" b="1" dirty="0">
                <a:solidFill>
                  <a:srgbClr val="002060"/>
                </a:solidFill>
              </a:rPr>
              <a:t>перевозки организованных групп детей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Постановление Правительства </a:t>
            </a:r>
            <a:r>
              <a:rPr lang="ru-RU" sz="1600" dirty="0" smtClean="0">
                <a:solidFill>
                  <a:srgbClr val="002060"/>
                </a:solidFill>
              </a:rPr>
              <a:t>РФ </a:t>
            </a:r>
            <a:r>
              <a:rPr lang="ru-RU" sz="1600" dirty="0">
                <a:solidFill>
                  <a:srgbClr val="002060"/>
                </a:solidFill>
              </a:rPr>
              <a:t>от 17.12.2013 г. №1177 «Об утверждении Правил организованной перевозки группы детей автобусами</a:t>
            </a:r>
            <a:r>
              <a:rPr lang="ru-RU" sz="1600" dirty="0" smtClean="0">
                <a:solidFill>
                  <a:srgbClr val="002060"/>
                </a:solidFill>
              </a:rPr>
              <a:t>»;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Санитарные правила 2.5.3157-14, </a:t>
            </a:r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21.01.2014 г. №3 «Санитарно-эпидемиологические требования к перевозке железнодорожным транспортом организованных групп детей</a:t>
            </a:r>
            <a:r>
              <a:rPr lang="ru-RU" sz="1600" dirty="0" smtClean="0">
                <a:solidFill>
                  <a:srgbClr val="002060"/>
                </a:solidFill>
              </a:rPr>
              <a:t>»;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- Приказы </a:t>
            </a:r>
            <a:r>
              <a:rPr lang="ru-RU" sz="1600" dirty="0" smtClean="0">
                <a:solidFill>
                  <a:srgbClr val="002060"/>
                </a:solidFill>
              </a:rPr>
              <a:t>МО и Н РТ 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11.12.2013г. №4715/13, от 20.05.2014г. №2850/14  «Об  упорядочении организации выездов обучающихся и воспитанников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10.06.2015 №6739/15  «О создании «горячей линии» по вопросам организации выездов обучающихся по Республике Татарстан и за ее пределы».</a:t>
            </a:r>
          </a:p>
        </p:txBody>
      </p:sp>
    </p:spTree>
    <p:extLst>
      <p:ext uri="{BB962C8B-B14F-4D97-AF65-F5344CB8AC3E}">
        <p14:creationId xmlns:p14="http://schemas.microsoft.com/office/powerpoint/2010/main" xmlns="" val="3146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60" y="463970"/>
            <a:ext cx="87484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Мероприятия для </a:t>
            </a:r>
            <a:r>
              <a:rPr lang="ru-RU" sz="2400" b="1" dirty="0">
                <a:solidFill>
                  <a:srgbClr val="C00000"/>
                </a:solidFill>
              </a:rPr>
              <a:t>детей дошкольного </a:t>
            </a:r>
            <a:r>
              <a:rPr lang="ru-RU" sz="2400" b="1" dirty="0" smtClean="0">
                <a:solidFill>
                  <a:srgbClr val="C00000"/>
                </a:solidFill>
              </a:rPr>
              <a:t>возраста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могут </a:t>
            </a:r>
            <a:r>
              <a:rPr lang="ru-RU" b="1" dirty="0" smtClean="0">
                <a:solidFill>
                  <a:srgbClr val="002060"/>
                </a:solidFill>
              </a:rPr>
              <a:t>организовываться в </a:t>
            </a:r>
            <a:r>
              <a:rPr lang="ru-RU" b="1" dirty="0">
                <a:solidFill>
                  <a:srgbClr val="002060"/>
                </a:solidFill>
              </a:rPr>
              <a:t>помещениях </a:t>
            </a:r>
            <a:r>
              <a:rPr lang="ru-RU" b="1" dirty="0" smtClean="0">
                <a:solidFill>
                  <a:srgbClr val="002060"/>
                </a:solidFill>
              </a:rPr>
              <a:t>детского сада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Требования: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согласие </a:t>
            </a:r>
            <a:r>
              <a:rPr lang="ru-RU" dirty="0">
                <a:solidFill>
                  <a:srgbClr val="002060"/>
                </a:solidFill>
              </a:rPr>
              <a:t>руководителя образовательной </a:t>
            </a:r>
            <a:r>
              <a:rPr lang="ru-RU" dirty="0" smtClean="0">
                <a:solidFill>
                  <a:srgbClr val="002060"/>
                </a:solidFill>
              </a:rPr>
              <a:t>организации;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согласование </a:t>
            </a:r>
            <a:r>
              <a:rPr lang="ru-RU" dirty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учредителем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показе театральных представлений учитываются возрастные особенности обучающихся и воспитанников. (Сан </a:t>
            </a:r>
            <a:r>
              <a:rPr lang="ru-RU" dirty="0" err="1">
                <a:solidFill>
                  <a:srgbClr val="002060"/>
                </a:solidFill>
              </a:rPr>
              <a:t>ПиН</a:t>
            </a:r>
            <a:r>
              <a:rPr lang="ru-RU" dirty="0">
                <a:solidFill>
                  <a:srgbClr val="002060"/>
                </a:solidFill>
              </a:rPr>
              <a:t> 2.4.1.3049-13 «Санитарно-эпидемиологические требования к устройству, содержанию и организации режима работы дошкольных общеобразовательных </a:t>
            </a:r>
            <a:r>
              <a:rPr lang="ru-RU" dirty="0" smtClean="0">
                <a:solidFill>
                  <a:srgbClr val="002060"/>
                </a:solidFill>
              </a:rPr>
              <a:t>организаций»)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1032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" y="303515"/>
            <a:ext cx="914399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Рекомендации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по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 о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рганизации экскурсионных, туристических поездок на платной основе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sz="2000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организации туристических экскурсионных туров образовательным организациям необходимо руководствоваться следующими нормативно-правовыми актами: </a:t>
            </a:r>
            <a:endParaRPr lang="ru-RU" sz="20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Постановление Правительства Российской Федерации от 17.12.2013г. №1177 «Об утверждении Правил организованной перевозки группы детей автобусами.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  Санитарными правилами «Санитарно-эпидемиологические требования к перевозке железнодорожным транспортом организованных утвержденные Постановлением Главного государственного врача Российской Федерации от 22.11.2010 № 152.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-Методические рекомендации по обеспечению санитарно-эпидемиологического благополучия и безопасности дорожного движения при перевозках организованных групп детей автомобильным транспортом» от 21.09.2006г. № 13/4-4738</a:t>
            </a:r>
            <a:r>
              <a:rPr lang="ru-RU" sz="1400" dirty="0" smtClean="0">
                <a:solidFill>
                  <a:srgbClr val="002060"/>
                </a:solidFill>
              </a:rPr>
              <a:t> </a:t>
            </a:r>
          </a:p>
          <a:p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5049" y="411510"/>
            <a:ext cx="86764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. 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</a:rPr>
              <a:t>Решение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об участии в платных мероприятиях (туристических поездках)  принимается каждым родителем 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Calibri"/>
              </a:rPr>
              <a:t>индивидуально и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</a:rPr>
              <a:t>добровольно</a:t>
            </a:r>
            <a:endParaRPr lang="ru-RU" sz="2000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20000"/>
              </a:lnSpc>
            </a:pPr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3 Маршруты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для туристической поездки, туристических операторов (организаторов, стоимость тура выбирают родители  на родительском собрании. Решение о выезде фиксируется в протоколе родительского собрания и заверяется подписями родителей 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Заказ и оплата выбранного тура осуществляется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непосредственно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 родителями, каждым в отдельности, либо председателем родительского комитета на счёт туристического оператора, после заключения договора.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9548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 вопросы обращений за 2015 год </a:t>
            </a:r>
            <a:endParaRPr lang="ru-RU" sz="28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1F497D">
                  <a:lumMod val="60000"/>
                  <a:lumOff val="4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87624" y="1137871"/>
            <a:ext cx="769971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b="1" dirty="0" smtClean="0">
                <a:solidFill>
                  <a:prstClr val="black"/>
                </a:solidFill>
                <a:cs typeface="Times New Roman" pitchFamily="18" charset="0"/>
              </a:rPr>
              <a:t>    </a:t>
            </a:r>
            <a:r>
              <a:rPr lang="ru-RU" sz="1700" dirty="0" smtClean="0">
                <a:solidFill>
                  <a:prstClr val="black"/>
                </a:solidFill>
              </a:rPr>
              <a:t>Несоблюдение принципа добровольности при привлечении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r>
              <a:rPr lang="ru-RU" sz="1700" dirty="0" smtClean="0">
                <a:solidFill>
                  <a:prstClr val="black"/>
                </a:solidFill>
              </a:rPr>
              <a:t>      благотворительной помощи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Нарушение порядка оказания платных образовательных услуг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Злоупотребление должностным положением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нужды образовательной организации, ремонт помещения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оказание фото, видео, театральных  и иных развлекательных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xmlns="" val="144221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закон от 25.12.2008 №273-ФЗ </a:t>
            </a:r>
            <a:br>
              <a:rPr lang="ru-RU" sz="2400" dirty="0" smtClean="0"/>
            </a:br>
            <a:r>
              <a:rPr lang="ru-RU" sz="2400" dirty="0" smtClean="0"/>
              <a:t>«О противодействии коррупции» (п.1 ст.1)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Коррупция- злоупотребление служебным положением, дача взятки, получение взятки, </a:t>
            </a:r>
            <a:r>
              <a:rPr lang="ru-RU" dirty="0" smtClean="0">
                <a:solidFill>
                  <a:srgbClr val="FF0000"/>
                </a:solidFill>
              </a:rPr>
              <a:t>злоупотребление полномочиями</a:t>
            </a:r>
            <a:r>
              <a:rPr lang="ru-RU" dirty="0" smtClean="0"/>
              <a:t>, коммерческий подкуп </a:t>
            </a:r>
            <a:r>
              <a:rPr lang="ru-RU" dirty="0" smtClean="0">
                <a:solidFill>
                  <a:srgbClr val="FF0000"/>
                </a:solidFill>
              </a:rPr>
              <a:t>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</a:t>
            </a:r>
            <a:r>
              <a:rPr lang="ru-RU" dirty="0" smtClean="0"/>
              <a:t>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4388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05050" y="3723878"/>
            <a:ext cx="1716467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Прокуратура РТ 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4644008" y="2211710"/>
            <a:ext cx="1983089" cy="100824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о вопросам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ротиводействию</a:t>
            </a: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 коррупции (ПК)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323528" y="2283718"/>
            <a:ext cx="1845598" cy="644901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Выезд в ОО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3059832" y="1275606"/>
            <a:ext cx="3168352" cy="7306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sz="2000" b="1">
              <a:solidFill>
                <a:prstClr val="black"/>
              </a:solidFill>
            </a:endParaRPr>
          </a:p>
        </p:txBody>
      </p:sp>
      <p:sp>
        <p:nvSpPr>
          <p:cNvPr id="8208" name="Line 15"/>
          <p:cNvSpPr>
            <a:spLocks noChangeShapeType="1"/>
          </p:cNvSpPr>
          <p:nvPr/>
        </p:nvSpPr>
        <p:spPr bwMode="auto">
          <a:xfrm>
            <a:off x="6877050" y="12751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defTabSz="914063"/>
            <a:endParaRPr lang="ru-RU">
              <a:solidFill>
                <a:prstClr val="black"/>
              </a:solidFill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059832" y="1275606"/>
            <a:ext cx="316835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Департамент надзора </a:t>
            </a:r>
          </a:p>
          <a:p>
            <a:pPr algn="ctr" defTabSz="914063"/>
            <a:r>
              <a:rPr lang="ru-RU" sz="14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 контроля в сфере образования МОиН РТ</a:t>
            </a:r>
            <a:endParaRPr lang="ru-RU" sz="1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16467" y="195485"/>
            <a:ext cx="6674728" cy="385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399507" y="92463"/>
            <a:ext cx="5194168" cy="4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063"/>
            <a:r>
              <a:rPr lang="ru-RU" b="1" dirty="0" smtClean="0">
                <a:solidFill>
                  <a:srgbClr val="1F497D"/>
                </a:solidFill>
                <a:cs typeface="Times New Roman" pitchFamily="18" charset="0"/>
              </a:rPr>
              <a:t>Межведомственное взаимодействие</a:t>
            </a:r>
            <a:endParaRPr lang="ru-RU" b="1" dirty="0">
              <a:solidFill>
                <a:srgbClr val="1F497D"/>
              </a:solidFill>
              <a:cs typeface="Times New Roman" pitchFamily="18" charset="0"/>
            </a:endParaRP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419872" y="699542"/>
            <a:ext cx="2358719" cy="334082"/>
          </a:xfrm>
          <a:prstGeom prst="rect">
            <a:avLst/>
          </a:prstGeom>
          <a:solidFill>
            <a:srgbClr val="FF0000">
              <a:alpha val="7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Обращение 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539552" y="3291830"/>
            <a:ext cx="252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200" b="1" dirty="0" smtClean="0">
                <a:solidFill>
                  <a:prstClr val="black"/>
                </a:solidFill>
                <a:cs typeface="Times New Roman" pitchFamily="18" charset="0"/>
              </a:rPr>
              <a:t>Совместное рассмотрение обращения</a:t>
            </a:r>
            <a:endParaRPr lang="ru-RU" sz="1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6503759" y="724044"/>
            <a:ext cx="2428837" cy="114956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Исполнительный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комитет МО для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принятий управленческих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решений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627784" y="2283718"/>
            <a:ext cx="1656184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Итоги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рассмотрения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6948264" y="2211710"/>
            <a:ext cx="1983089" cy="100811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Рассмотрение на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заседании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 муниципальной </a:t>
            </a:r>
          </a:p>
          <a:p>
            <a:pPr algn="ctr" defTabSz="914063"/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к</a:t>
            </a:r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омиссии по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2399507" y="3713956"/>
            <a:ext cx="1728192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 вопросам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27584" y="843558"/>
            <a:ext cx="1872208" cy="5760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914063"/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ВАЖНО !!!</a:t>
            </a:r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4475677" y="1083897"/>
            <a:ext cx="264654" cy="216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8852901">
            <a:off x="2068262" y="1815894"/>
            <a:ext cx="101243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16200000">
            <a:off x="7560332" y="1887674"/>
            <a:ext cx="360040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2195736" y="2499742"/>
            <a:ext cx="456363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4283968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7" name="Стрелка вправо 46"/>
          <p:cNvSpPr/>
          <p:nvPr/>
        </p:nvSpPr>
        <p:spPr>
          <a:xfrm>
            <a:off x="6588224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2893592">
            <a:off x="2014513" y="3134161"/>
            <a:ext cx="1304158" cy="29628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9" name="Стрелка вправо 48"/>
          <p:cNvSpPr/>
          <p:nvPr/>
        </p:nvSpPr>
        <p:spPr>
          <a:xfrm rot="16200000">
            <a:off x="407525" y="3176531"/>
            <a:ext cx="840122" cy="25457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91830"/>
            <a:ext cx="2134865" cy="151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7822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211" y="247218"/>
            <a:ext cx="80394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Любое решение родителей: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</a:t>
            </a:r>
            <a:r>
              <a:rPr lang="ru-RU" sz="2800" dirty="0" smtClean="0">
                <a:solidFill>
                  <a:srgbClr val="002060"/>
                </a:solidFill>
              </a:rPr>
              <a:t>мероприятиях,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благотворительной помощи и т.д.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8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800" dirty="0">
                <a:solidFill>
                  <a:srgbClr val="C00000"/>
                </a:solidFill>
              </a:rPr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добровольно.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Оказание давления  </a:t>
            </a:r>
            <a:r>
              <a:rPr lang="ru-RU" sz="28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800" dirty="0">
                <a:solidFill>
                  <a:srgbClr val="C00000"/>
                </a:solidFill>
              </a:rPr>
              <a:t>не </a:t>
            </a:r>
            <a:r>
              <a:rPr lang="ru-RU" sz="28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52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195486"/>
            <a:ext cx="3744416" cy="864096"/>
          </a:xfrm>
          <a:prstGeom prst="rect">
            <a:avLst/>
          </a:prstGeom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33"/>
            <a:r>
              <a:rPr lang="ru-RU" sz="4000" b="1" dirty="0" smtClean="0">
                <a:solidFill>
                  <a:srgbClr val="FF0000"/>
                </a:solidFill>
              </a:rPr>
              <a:t>ВАЖНО!!!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76129" name="Rectangle 1"/>
          <p:cNvSpPr>
            <a:spLocks noChangeArrowheads="1"/>
          </p:cNvSpPr>
          <p:nvPr/>
        </p:nvSpPr>
        <p:spPr bwMode="auto">
          <a:xfrm>
            <a:off x="1475656" y="1203598"/>
            <a:ext cx="6984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</a:rPr>
              <a:t>Руководители образовательной организации несут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74" y="1923678"/>
            <a:ext cx="4504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Дисциплинарную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3723878"/>
            <a:ext cx="3853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Уголовную ответственность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285978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3"/>
            <a:r>
              <a:rPr lang="ru-RU" b="1" dirty="0" smtClean="0">
                <a:solidFill>
                  <a:prstClr val="black"/>
                </a:solidFill>
              </a:rPr>
              <a:t>Административную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7613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51670"/>
            <a:ext cx="648072" cy="648072"/>
          </a:xfrm>
          <a:prstGeom prst="rect">
            <a:avLst/>
          </a:prstGeom>
          <a:noFill/>
        </p:spPr>
      </p:pic>
      <p:pic>
        <p:nvPicPr>
          <p:cNvPr id="10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15766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579862"/>
            <a:ext cx="648072" cy="648072"/>
          </a:xfrm>
          <a:prstGeom prst="rect">
            <a:avLst/>
          </a:prstGeom>
          <a:noFill/>
        </p:spPr>
      </p:pic>
      <p:pic>
        <p:nvPicPr>
          <p:cNvPr id="176133" name="Picture 5" descr="http://proalimenty.com/wp-content/uploads/2014/12/%D0%B2%D0%B7%D1%8F%D1%82%D0%BA%D0%B0_21-300x2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363838"/>
            <a:ext cx="204112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6135" name="AutoShape 7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7" name="AutoShape 9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9" name="AutoShape 11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1" name="AutoShape 13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3" name="AutoShape 15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pic>
        <p:nvPicPr>
          <p:cNvPr id="176145" name="Picture 17" descr="http://osincev.org.images.1c-bitrix-cdn.ru/upload/medialibrary/059/059471aa7eb8f30f8af0e3f426376671.jpg?1445930041553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8" y="1779662"/>
            <a:ext cx="2064321" cy="137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601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E86D0"/>
                </a:solidFill>
              </a:rPr>
              <a:t>Полезная информация</a:t>
            </a:r>
            <a:endParaRPr lang="ru-RU" sz="2400" b="1" dirty="0">
              <a:solidFill>
                <a:srgbClr val="0E86D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0363" hangingPunct="0">
              <a:buNone/>
            </a:pPr>
            <a:r>
              <a:rPr lang="ru-RU" sz="2800" dirty="0" smtClean="0"/>
              <a:t>Сайт  департамента    </a:t>
            </a:r>
            <a:r>
              <a:rPr lang="ru-RU" sz="2800" u="sng" dirty="0" smtClean="0">
                <a:hlinkClick r:id="rId2"/>
              </a:rPr>
              <a:t>http://obrnadzor.tatarstan.ru/</a:t>
            </a:r>
            <a:endParaRPr lang="ru-RU" sz="2800" u="sng" dirty="0" smtClean="0"/>
          </a:p>
          <a:p>
            <a:pPr marL="0" indent="360363" hangingPunct="0"/>
            <a:r>
              <a:rPr lang="ru-RU" sz="2800" dirty="0" smtClean="0"/>
              <a:t>Раздел противодействие коррупции/ информационно-методические письма и часто задаваемые вопросы</a:t>
            </a:r>
          </a:p>
          <a:p>
            <a:pPr marL="0" indent="360363" hangingPunct="0"/>
            <a:r>
              <a:rPr lang="ru-RU" sz="2800" dirty="0" smtClean="0"/>
              <a:t>  «Памятка для родителей»</a:t>
            </a:r>
          </a:p>
          <a:p>
            <a:pPr marL="0" indent="360363"/>
            <a:r>
              <a:rPr lang="ru-RU" sz="2800" dirty="0" smtClean="0"/>
              <a:t>«Памятка по противодействию коррупции  для руководителей и педагогов образовательных организаций»</a:t>
            </a:r>
          </a:p>
          <a:p>
            <a:pPr marL="0" indent="360363" hangingPunct="0">
              <a:buNone/>
            </a:pPr>
            <a:r>
              <a:rPr lang="ru-RU" sz="2800" dirty="0" smtClean="0"/>
              <a:t>Официальная  группа Департамента надзора и контроля в сфере образования Республики Татарстан  в Контакте      </a:t>
            </a:r>
            <a:r>
              <a:rPr lang="en-US" sz="2800" dirty="0" err="1" smtClean="0"/>
              <a:t>vk</a:t>
            </a:r>
            <a:r>
              <a:rPr lang="ru-RU" sz="2800" dirty="0" smtClean="0"/>
              <a:t>.</a:t>
            </a:r>
            <a:r>
              <a:rPr lang="en-US" sz="2800" dirty="0" smtClean="0"/>
              <a:t>com</a:t>
            </a:r>
            <a:r>
              <a:rPr lang="ru-RU" sz="2800" dirty="0" smtClean="0"/>
              <a:t>.</a:t>
            </a:r>
            <a:r>
              <a:rPr lang="en-US" sz="2800" dirty="0" err="1" smtClean="0"/>
              <a:t>obrnadzor</a:t>
            </a:r>
            <a:r>
              <a:rPr lang="ru-RU" sz="2800" dirty="0" smtClean="0"/>
              <a:t>.</a:t>
            </a:r>
            <a:r>
              <a:rPr lang="en-US" sz="2800" dirty="0" err="1" smtClean="0"/>
              <a:t>tatarstan</a:t>
            </a:r>
            <a:r>
              <a:rPr lang="ru-RU" sz="2800" dirty="0" smtClean="0"/>
              <a:t>.</a:t>
            </a:r>
            <a:r>
              <a:rPr lang="en-US" sz="2800" dirty="0" err="1" smtClean="0"/>
              <a:t>ru</a:t>
            </a:r>
            <a:endParaRPr lang="ru-RU" sz="2800" dirty="0" smtClean="0"/>
          </a:p>
          <a:p>
            <a:pPr marL="0" indent="360363" hangingPunct="0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730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Регламентация деятельности</a:t>
            </a:r>
            <a:endParaRPr lang="ru-RU" sz="3600" b="1" dirty="0">
              <a:ln w="12700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7574"/>
            <a:ext cx="8316416" cy="352839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№18992/14 от 02.10.2015  </a:t>
            </a:r>
            <a:r>
              <a:rPr lang="ru-RU" sz="1800" dirty="0">
                <a:cs typeface="Times New Roman" pitchFamily="18" charset="0"/>
              </a:rPr>
              <a:t>«</a:t>
            </a:r>
            <a:r>
              <a:rPr lang="ru-RU" sz="1800" i="1" dirty="0">
                <a:cs typeface="Times New Roman" pitchFamily="18" charset="0"/>
              </a:rPr>
              <a:t>О запрете сбора денежных средств и привлечении материальных ресурсов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Регламент №21873/14 от 20.11.2014 «</a:t>
            </a:r>
            <a:r>
              <a:rPr lang="ru-RU" sz="1800" i="1" dirty="0" smtClean="0">
                <a:cs typeface="Times New Roman" pitchFamily="18" charset="0"/>
              </a:rPr>
              <a:t>О </a:t>
            </a:r>
            <a:r>
              <a:rPr lang="ru-RU" sz="1800" i="1" dirty="0">
                <a:cs typeface="Times New Roman" pitchFamily="18" charset="0"/>
              </a:rPr>
              <a:t>порядке  использования финансовых средств </a:t>
            </a:r>
            <a:r>
              <a:rPr lang="ru-RU" sz="1800" i="1" dirty="0" smtClean="0">
                <a:cs typeface="Times New Roman" pitchFamily="18" charset="0"/>
              </a:rPr>
              <a:t>образовательными </a:t>
            </a:r>
            <a:r>
              <a:rPr lang="ru-RU" sz="1800" i="1" dirty="0">
                <a:cs typeface="Times New Roman" pitchFamily="18" charset="0"/>
              </a:rPr>
              <a:t>организациями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№1623/15 от 08.09.2015 «</a:t>
            </a:r>
            <a:r>
              <a:rPr lang="ru-RU" sz="1800" i="1" dirty="0" smtClean="0">
                <a:cs typeface="Times New Roman" pitchFamily="18" charset="0"/>
              </a:rPr>
              <a:t>Рекомендации </a:t>
            </a:r>
            <a:r>
              <a:rPr lang="ru-RU" sz="1800" i="1" dirty="0">
                <a:cs typeface="Times New Roman" pitchFamily="18" charset="0"/>
              </a:rPr>
              <a:t>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</a:t>
            </a:r>
            <a:r>
              <a:rPr lang="ru-RU" sz="1800" dirty="0">
                <a:cs typeface="Times New Roman" pitchFamily="18" charset="0"/>
              </a:rPr>
              <a:t>» </a:t>
            </a:r>
            <a:endParaRPr lang="ru-RU" sz="18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None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в адрес управлений образования муниципальных образований республики «</a:t>
            </a:r>
            <a:r>
              <a:rPr lang="ru-RU" sz="1800" i="1" dirty="0" smtClean="0">
                <a:cs typeface="Times New Roman" pitchFamily="18" charset="0"/>
              </a:rPr>
              <a:t>О запрете </a:t>
            </a:r>
            <a:r>
              <a:rPr lang="ru-RU" sz="1800" i="1" dirty="0">
                <a:cs typeface="Times New Roman" pitchFamily="18" charset="0"/>
              </a:rPr>
              <a:t>дарить и получать </a:t>
            </a:r>
            <a:r>
              <a:rPr lang="ru-RU" sz="1800" i="1" dirty="0" smtClean="0">
                <a:cs typeface="Times New Roman" pitchFamily="18" charset="0"/>
              </a:rPr>
              <a:t>подарки</a:t>
            </a:r>
            <a:r>
              <a:rPr lang="ru-RU" sz="1800" dirty="0" smtClean="0">
                <a:cs typeface="Times New Roman" pitchFamily="18" charset="0"/>
              </a:rPr>
              <a:t>»</a:t>
            </a:r>
            <a:endParaRPr lang="ru-RU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3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95536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Нормативные правовые акты, регулирующие порядок привлечения внебюджетных средств 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347664"/>
            <a:ext cx="7812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Статья 101 Федерального закона  от 29.12.2012г. №273- ФЗ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«Об образовании в Российской Федерации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139702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33"/>
            <a:r>
              <a:rPr lang="ru-RU" b="1" dirty="0" smtClean="0">
                <a:solidFill>
                  <a:prstClr val="black"/>
                </a:solidFill>
              </a:rPr>
              <a:t>Статья 4 Федерального закона от 11.08.1995 №135-ФЗ  «О благотворительной деятельности и благотворительных организациях»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3219827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2" indent="-182867" algn="just" defTabSz="914333">
              <a:spcBef>
                <a:spcPct val="20000"/>
              </a:spcBef>
              <a:spcAft>
                <a:spcPts val="300"/>
              </a:spcAft>
              <a:buClr>
                <a:srgbClr val="00B050"/>
              </a:buClr>
              <a:buSzPct val="116000"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prstClr val="black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 </a:t>
            </a:r>
          </a:p>
        </p:txBody>
      </p:sp>
    </p:spTree>
    <p:extLst>
      <p:ext uri="{BB962C8B-B14F-4D97-AF65-F5344CB8AC3E}">
        <p14:creationId xmlns:p14="http://schemas.microsoft.com/office/powerpoint/2010/main" xmlns="" val="219149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915566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Решение о принятии благотворительной помощи образовательной организацией принимается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915566"/>
            <a:ext cx="2213992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согласованию с учредителем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923678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Вся поступающая в образовательную организацию благотворительная помощь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851670"/>
            <a:ext cx="2232248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подлежит обязательной регистрации в журнале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2859782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При передаче и целевом использовании денежных средств, имущества, при оказании услуг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3003848"/>
            <a:ext cx="2232248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оформляется договор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011911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Принятие и расходование денежных средств происходит 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4011911"/>
            <a:ext cx="223224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868144" y="987574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311903" y="145562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5868144" y="185167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868144" y="293179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5868144" y="4155928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3311903" y="361586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3311903" y="2463738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91556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Благотворитель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  договор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пишет заявление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314781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Цели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242773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Сумма (имущество)</a:t>
            </a:r>
            <a:endParaRPr lang="ru-RU" sz="2000" b="1" dirty="0">
              <a:solidFill>
                <a:prstClr val="black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203848" y="2067695"/>
            <a:ext cx="576064" cy="632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2067695"/>
            <a:ext cx="576064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6660232" y="2067694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660232" y="2067695"/>
            <a:ext cx="1008112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668344" y="2067696"/>
            <a:ext cx="0" cy="1872208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  <a:softEdge rad="63500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283968" y="3939902"/>
            <a:ext cx="475252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b="1" dirty="0" smtClean="0">
                <a:solidFill>
                  <a:prstClr val="black"/>
                </a:solidFill>
              </a:rPr>
              <a:t>Предмет 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безвозмездное выполнение благотворителем работ и (или) оказание услуг в интересах </a:t>
            </a:r>
            <a:r>
              <a:rPr lang="ru-RU" dirty="0" err="1" smtClean="0">
                <a:solidFill>
                  <a:srgbClr val="FF0000"/>
                </a:solidFill>
              </a:rPr>
              <a:t>благополучателя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8178" name="Picture 2" descr="http://balss.ru/wp-content/uploads/2013/03/want-help-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931791"/>
            <a:ext cx="2808312" cy="24578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Прямая со стрелкой 52"/>
          <p:cNvCxnSpPr/>
          <p:nvPr/>
        </p:nvCxnSpPr>
        <p:spPr>
          <a:xfrm flipH="1">
            <a:off x="4572000" y="1347654"/>
            <a:ext cx="648072" cy="272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220072" y="134761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3"/>
            <a:endCxn id="8" idx="1"/>
          </p:cNvCxnSpPr>
          <p:nvPr/>
        </p:nvCxnSpPr>
        <p:spPr>
          <a:xfrm>
            <a:off x="4572000" y="1835701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059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99" y="699592"/>
            <a:ext cx="3432225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итогам календарного года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275656"/>
            <a:ext cx="2736304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на информационном стенде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275606"/>
            <a:ext cx="2808312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на официальном сайте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923728"/>
            <a:ext cx="626469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Отчет о расходовании добровольных благотворительных пожертвований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2499792"/>
            <a:ext cx="2808312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приходе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499792"/>
            <a:ext cx="246894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расходе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915" y="2931840"/>
            <a:ext cx="2736303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об остатке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77155" name="Picture 3" descr="http://www.2904747.ru/Image.files/blan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87479"/>
            <a:ext cx="7740352" cy="165607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355976" y="105958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1635646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55976" y="1563639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80112" y="105958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427984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580112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148064" y="228371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551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51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9623"/>
            <a:ext cx="3419872" cy="35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563638"/>
            <a:ext cx="3960440" cy="34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27176" y="195486"/>
            <a:ext cx="723731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600" dirty="0" smtClean="0">
                <a:solidFill>
                  <a:srgbClr val="FF0000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8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3057" y="88209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Рекомендации по организации  </a:t>
            </a:r>
            <a:r>
              <a:rPr lang="ru-RU" sz="3200" b="1" dirty="0" smtClean="0">
                <a:solidFill>
                  <a:srgbClr val="002060"/>
                </a:solidFill>
              </a:rPr>
              <a:t>платных мероприятий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059" y="627584"/>
            <a:ext cx="803942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Решение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мероприятиях  </a:t>
            </a:r>
            <a:r>
              <a:rPr lang="ru-RU" sz="20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0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000" dirty="0">
                <a:solidFill>
                  <a:srgbClr val="C00000"/>
                </a:solidFill>
              </a:rPr>
              <a:t>и </a:t>
            </a:r>
            <a:r>
              <a:rPr lang="ru-RU" sz="2000" dirty="0" smtClean="0">
                <a:solidFill>
                  <a:srgbClr val="C00000"/>
                </a:solidFill>
              </a:rPr>
              <a:t>добровольно.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Оказание </a:t>
            </a:r>
            <a:r>
              <a:rPr lang="ru-RU" sz="2000" dirty="0">
                <a:solidFill>
                  <a:srgbClr val="C00000"/>
                </a:solidFill>
              </a:rPr>
              <a:t>давления </a:t>
            </a:r>
            <a:r>
              <a:rPr lang="ru-RU" sz="20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000" dirty="0">
                <a:solidFill>
                  <a:srgbClr val="C00000"/>
                </a:solidFill>
              </a:rPr>
              <a:t>не </a:t>
            </a:r>
            <a:r>
              <a:rPr lang="ru-RU" sz="20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8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9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6065</TotalTime>
  <Words>1027</Words>
  <Application>Microsoft Office PowerPoint</Application>
  <PresentationFormat>Экран (16:9)</PresentationFormat>
  <Paragraphs>187</Paragraphs>
  <Slides>21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Тема Office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Слайд 1</vt:lpstr>
      <vt:lpstr>Слайд 2</vt:lpstr>
      <vt:lpstr>Регламентация деятельности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Федеральный закон от 25.12.2008 №273-ФЗ  «О противодействии коррупции» (п.1 ст.1)</vt:lpstr>
      <vt:lpstr>Слайд 19</vt:lpstr>
      <vt:lpstr>Слайд 20</vt:lpstr>
      <vt:lpstr>Полезная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622</cp:revision>
  <cp:lastPrinted>2016-01-13T16:29:43Z</cp:lastPrinted>
  <dcterms:created xsi:type="dcterms:W3CDTF">2014-03-04T07:12:45Z</dcterms:created>
  <dcterms:modified xsi:type="dcterms:W3CDTF">2016-10-12T10:22:01Z</dcterms:modified>
</cp:coreProperties>
</file>